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notesMasterIdLst>
    <p:notesMasterId r:id="rId21"/>
  </p:notesMasterIdLst>
  <p:sldIdLst>
    <p:sldId id="362" r:id="rId4"/>
    <p:sldId id="468" r:id="rId5"/>
    <p:sldId id="588" r:id="rId6"/>
    <p:sldId id="523" r:id="rId7"/>
    <p:sldId id="589" r:id="rId8"/>
    <p:sldId id="381" r:id="rId9"/>
    <p:sldId id="524" r:id="rId10"/>
    <p:sldId id="380" r:id="rId11"/>
    <p:sldId id="382" r:id="rId12"/>
    <p:sldId id="591" r:id="rId13"/>
    <p:sldId id="592" r:id="rId14"/>
    <p:sldId id="384" r:id="rId15"/>
    <p:sldId id="525" r:id="rId16"/>
    <p:sldId id="526" r:id="rId17"/>
    <p:sldId id="529" r:id="rId18"/>
    <p:sldId id="593" r:id="rId19"/>
    <p:sldId id="594" r:id="rId2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стя" initials="А.Ю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ABA"/>
    <a:srgbClr val="FFCCCC"/>
    <a:srgbClr val="0066FF"/>
    <a:srgbClr val="FF0000"/>
    <a:srgbClr val="397749"/>
    <a:srgbClr val="945D4E"/>
    <a:srgbClr val="FE5450"/>
    <a:srgbClr val="FF9966"/>
    <a:srgbClr val="FF7C80"/>
    <a:srgbClr val="F996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3" autoAdjust="0"/>
    <p:restoredTop sz="93606" autoAdjust="0"/>
  </p:normalViewPr>
  <p:slideViewPr>
    <p:cSldViewPr>
      <p:cViewPr varScale="1">
        <p:scale>
          <a:sx n="77" d="100"/>
          <a:sy n="77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066EA-AC27-4EDE-B874-357C9951C33D}" type="datetimeFigureOut">
              <a:rPr lang="ru-RU" smtClean="0"/>
              <a:t>26.11.2014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30AA9-499C-469B-B0E4-B09A78CED5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33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30AA9-499C-469B-B0E4-B09A78CED55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496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30AA9-499C-469B-B0E4-B09A78CED559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093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60325"/>
            <a:ext cx="7772400" cy="1065213"/>
          </a:xfrm>
          <a:solidFill>
            <a:schemeClr val="bg1">
              <a:alpha val="30000"/>
            </a:schemeClr>
          </a:solidFill>
          <a:ln w="9525"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76825" y="4652963"/>
            <a:ext cx="3592513" cy="124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0000"/>
                  </a:schemeClr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CC0000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fld id="{EF47E8E9-676C-4EFB-A492-A52A6E3FD6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8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31B6B-DDF9-418B-B3F7-055545895E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7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5ED84-B773-4F58-B0BE-E6D0EE0735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47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2110D-7F8D-4A28-B10E-22E00FC0E2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CA839-2396-40BF-ADBF-F229D2D972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13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43B49-534F-49D6-9EAB-3ED680999F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C2139-9FE2-4D12-968B-B2997BCAA9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44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73F76-F542-4BE2-A3A3-AB7427B70E7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686F-2F7C-448B-BFE7-229B46EE8F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36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96855-2B35-477A-99D8-1E595072E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DB2A-589C-4CF5-9371-51F5F9DCED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19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7C1C-7EC3-4A02-A4C3-B376CB30FC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5DF1-60AB-4CF5-A43A-DC2D22356E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54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B77F-D518-4C92-B283-20ABFB73B0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A7EB5-D3CB-4D59-A7D9-CD11F67B36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99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73F7-FA6A-4562-9344-6222EA15F3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455F-25E9-46D4-9149-6B5CBF50CC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90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DD17-6639-4199-82EF-7F7FE03007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A1E8-C11C-42CF-ACC2-7C147041A4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64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DE394-7E32-46EB-881D-1D64C72625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25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F7A0-1EAF-4054-9083-981C72C09F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A58C-9AAC-4384-8B52-79C3B8FC97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26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B5E5D-329A-471F-B5AE-02ADD73AC9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0515E-1660-4600-AF18-367D3BE1A7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23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B84A0-4F0E-4447-B1C9-09CB5FEC35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9C36-4873-489C-9211-B93AB31978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23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Divid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9" descr="NP-RTS_PPT_Titul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8677275" cy="656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14525"/>
            <a:ext cx="4191000" cy="1819275"/>
          </a:xfrm>
        </p:spPr>
        <p:txBody>
          <a:bodyPr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485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2110D-7F8D-4A28-B10E-22E00FC0E2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CA839-2396-40BF-ADBF-F229D2D972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432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43B49-534F-49D6-9EAB-3ED680999F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C2139-9FE2-4D12-968B-B2997BCAA9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226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73F76-F542-4BE2-A3A3-AB7427B70E7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0686F-2F7C-448B-BFE7-229B46EE8F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28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96855-2B35-477A-99D8-1E595072E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DB2A-589C-4CF5-9371-51F5F9DCED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75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7C1C-7EC3-4A02-A4C3-B376CB30FC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5DF1-60AB-4CF5-A43A-DC2D22356E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204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B77F-D518-4C92-B283-20ABFB73B0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A7EB5-D3CB-4D59-A7D9-CD11F67B36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8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261B5-8367-4F0F-BFFC-079FC68BAC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2138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73F7-FA6A-4562-9344-6222EA15F3D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8455F-25E9-46D4-9149-6B5CBF50CC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952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DD17-6639-4199-82EF-7F7FE03007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A1E8-C11C-42CF-ACC2-7C147041A4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299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F7A0-1EAF-4054-9083-981C72C09F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A58C-9AAC-4384-8B52-79C3B8FC97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6844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B5E5D-329A-471F-B5AE-02ADD73AC9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0515E-1660-4600-AF18-367D3BE1A7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810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B84A0-4F0E-4447-B1C9-09CB5FEC35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9C36-4873-489C-9211-B93AB31978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24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Divid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9" descr="NP-RTS_PPT_Titul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8677275" cy="656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14525"/>
            <a:ext cx="4191000" cy="1819275"/>
          </a:xfrm>
        </p:spPr>
        <p:txBody>
          <a:bodyPr/>
          <a:lstStyle>
            <a:lvl1pPr algn="l">
              <a:defRPr sz="2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D7F47-8BF1-444B-8E9D-769921B088D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8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115D2-17DF-4AA3-A6E1-36F699841D5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77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748AE-7678-44A3-AE43-133953440D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5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AC091-5468-4A09-9E36-4DF6985FD8B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5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C0927-99A1-4B7B-9F41-1DB1DE13CA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13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E44F1-2606-4641-9C7A-C970D5586C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19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CD876F5-1F52-46F5-A2CF-249037EB73FC}" type="slidenum">
              <a:rPr lang="ru-RU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3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A5002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33FD0-544A-4B1A-8090-A9DA771B37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F06490-4F8E-4CFA-8582-B4B9428AF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3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33FD0-544A-4B1A-8090-A9DA771B37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F06490-4F8E-4CFA-8582-B4B9428AF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o.ilyinskaya@rts-tender.ru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nankin\Desktop\Николай\картинки\для презентаций\Обложка\otcBuildingsRen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6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087724" y="2132856"/>
            <a:ext cx="4968552" cy="21602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Планирование закупок в соответствии с законом о контрактной системе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9810" y="-33617"/>
            <a:ext cx="8816686" cy="936104"/>
            <a:chOff x="19810" y="-33617"/>
            <a:chExt cx="8816686" cy="936104"/>
          </a:xfrm>
        </p:grpSpPr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1763688" y="92249"/>
              <a:ext cx="1944216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1000" b="1" dirty="0" smtClean="0">
                  <a:solidFill>
                    <a:schemeClr val="bg1"/>
                  </a:solidFill>
                </a:rPr>
                <a:t>Северо-Западный филиал</a:t>
              </a:r>
              <a:endParaRPr lang="ru-RU" sz="1000" b="1" dirty="0">
                <a:solidFill>
                  <a:schemeClr val="bg1"/>
                </a:solidFill>
              </a:endParaRPr>
            </a:p>
            <a:p>
              <a:pPr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1000" b="1" dirty="0">
                  <a:solidFill>
                    <a:schemeClr val="bg1"/>
                  </a:solidFill>
                </a:rPr>
                <a:t>ООО «РТС - тендер»</a:t>
              </a:r>
              <a:r>
                <a:rPr lang="ru-RU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139952" y="92249"/>
              <a:ext cx="2304256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000" b="1" dirty="0" smtClean="0">
                  <a:solidFill>
                    <a:schemeClr val="bg1"/>
                  </a:solidFill>
                </a:rPr>
                <a:t>г. Санкт-Петербург,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000" b="1" dirty="0" smtClean="0">
                  <a:solidFill>
                    <a:schemeClr val="bg1"/>
                  </a:solidFill>
                </a:rPr>
                <a:t>ул. Инструментальная, 3, Литера «К»</a:t>
              </a:r>
              <a:endParaRPr lang="ru-RU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236296" y="53793"/>
              <a:ext cx="1600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ru-RU" sz="1000" b="1" dirty="0">
                <a:solidFill>
                  <a:prstClr val="black"/>
                </a:solidFill>
              </a:endParaRPr>
            </a:p>
            <a:p>
              <a:pPr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10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Тел. 8-812-380-30-80</a:t>
              </a:r>
              <a:endParaRPr lang="ru-RU" sz="1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8" name="Picture 2" descr="C:\Users\manankin\Desktop\Николай\какртинки\логотипы\rtsTende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0" y="-33617"/>
              <a:ext cx="936104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075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467544" y="862387"/>
            <a:ext cx="8136904" cy="94480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Сроки формирования плана закупок</a:t>
            </a:r>
            <a:b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400" kern="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5516" y="1412776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Постановлением 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</a:rPr>
              <a:t>Правительства РФ от 21.11.2013 № 1043 установлено, что государственные и муниципальные заказчики в сроки, установленные главными распорядителями средств бюджета субъекта РФ (местного бюджета), но не позднее сроков, установленных высшими исполнительными органами государственной власти субъектов РФ (местными администрациями), формируют планы закупок и представляют их не позднее 1 июля текущего года главным распорядителям средств бюджета субъекта РФ (не позднее 1 августа – главным распорядителям средств местного бюджета) для формирования на их основании в соответствии с бюджетным законодательством РФ обоснований бюджетных ассигнований на осуществление закупок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891" y="5117874"/>
            <a:ext cx="88209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Составление планов закупок на 2016–2018 гг. будет осуществляться заказчиками не в конце, а 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в </a:t>
            </a:r>
            <a:r>
              <a:rPr lang="ru-RU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начале 2015 г.</a:t>
            </a:r>
          </a:p>
        </p:txBody>
      </p:sp>
    </p:spTree>
    <p:extLst>
      <p:ext uri="{BB962C8B-B14F-4D97-AF65-F5344CB8AC3E}">
        <p14:creationId xmlns:p14="http://schemas.microsoft.com/office/powerpoint/2010/main" val="64276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467544" y="404664"/>
            <a:ext cx="8136904" cy="40637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Требования к плану-графику</a:t>
            </a:r>
            <a:b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400" kern="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12968" cy="1724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форме и содержанию планов-графиков устанавливаются Постановлением № 1044 от 21 ноября 2013 г. Вышеназванное постановления вступает в силу с 1 января 2015 года. предусмотренные им требования необходимо будет учитывать при планировании закупок начиная с 2016 года.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2924944"/>
            <a:ext cx="88569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libri" panose="020F0502020204030204" pitchFamily="34" charset="0"/>
              </a:rPr>
              <a:t>Планы-графики </a:t>
            </a:r>
            <a:r>
              <a:rPr lang="ru-RU" b="1" dirty="0">
                <a:latin typeface="Calibri" panose="020F0502020204030204" pitchFamily="34" charset="0"/>
              </a:rPr>
              <a:t>закупок формируются на 1 год на основе утвержденных планов закупок</a:t>
            </a:r>
            <a:r>
              <a:rPr lang="ru-RU" b="1" dirty="0" smtClean="0">
                <a:latin typeface="Calibri" panose="020F0502020204030204" pitchFamily="34" charset="0"/>
              </a:rPr>
              <a:t>;</a:t>
            </a:r>
          </a:p>
          <a:p>
            <a:pPr marL="179388" indent="-179388" algn="just">
              <a:buFont typeface="Arial" panose="020B0604020202020204" pitchFamily="34" charset="0"/>
              <a:buChar char="•"/>
            </a:pPr>
            <a:endParaRPr lang="ru-RU" b="1" dirty="0">
              <a:latin typeface="Calibri" panose="020F050202020403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libri" panose="020F0502020204030204" pitchFamily="34" charset="0"/>
              </a:rPr>
              <a:t>заказчики осуществляют закупки в соответствии с информацией, включенной в планы-графики; закупки, не предусмотренные планом-графиком закупок, не могут быть осуществлены;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b="1" dirty="0" smtClean="0">
              <a:latin typeface="Calibri" panose="020F050202020403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libri" panose="020F0502020204030204" pitchFamily="34" charset="0"/>
              </a:rPr>
              <a:t>согласование планов-графиков закупок государственных заказчиков, являющихся получателями бюджетных средств, с главными распорядителями средств бюджета, в ведении которых они находятся;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986750" y="404664"/>
            <a:ext cx="7162800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8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Содержание плана-графика</a:t>
            </a:r>
            <a:b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800" kern="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9658" y="1196752"/>
            <a:ext cx="8856984" cy="51244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defRPr/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идентификационный код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закупки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2) наименование и описание объекта закупки с указанием характеристик такого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объекта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3) количество поставляемого товара, объем выполняемой работы, оказываемой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услуги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4) планируемые сроки, периодичность поставки товара, выполнения работы или оказания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услуги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5) начальная (максимальная) цена контракта, цена контракта, заключаемого с единственным поставщиком (подрядчиком, исполнителем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6) обоснование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закупки 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7) размер аванса (если предусмотрена выплата аванса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 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8) этапы оплаты (если исполнение контракта и его оплата предусмотрены поэтапно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9) дополнительные требования к участникам закупки (при наличии таких требований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10) способ определения поставщика (подрядчика, исполнителя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84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997822" y="332656"/>
            <a:ext cx="7162800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8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Содержание плана-графика</a:t>
            </a:r>
            <a:b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800" kern="0" dirty="0" smtClean="0">
              <a:solidFill>
                <a:srgbClr val="0070C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6734" y="1196752"/>
            <a:ext cx="8784976" cy="3929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11) дата начала закупки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(планируемая </a:t>
            </a:r>
            <a:r>
              <a:rPr lang="ru-RU" b="1" i="1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дата размещения извещения об осуществлении закупки</a:t>
            </a:r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</a:t>
            </a:r>
            <a:r>
              <a:rPr lang="ru-RU" b="1" i="1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направления приглашения принять участие в определении поставщика</a:t>
            </a:r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(подрядчика, исполнителя), а в случае, если в соответствии с Законом № 44-ФЗ не предусмотрено размещение извещения об осуществлении закупки или направление приглашения принять участие в определении поставщика (подрядчика, исполнителя), </a:t>
            </a:r>
            <a:r>
              <a:rPr lang="ru-RU" b="1" i="1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планируемая дата заключения контракта (в формате </a:t>
            </a:r>
            <a:r>
              <a:rPr lang="ru-RU" b="1" i="1" u="sng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мм.гггг</a:t>
            </a:r>
            <a:r>
              <a:rPr lang="ru-RU" b="1" i="1" u="sng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))</a:t>
            </a:r>
            <a:endParaRPr lang="ru-RU" b="1" i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12) информация о размере предоставляемых обеспечения заявки участника закупки и обеспечения исполнения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контракта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 algn="just">
              <a:spcAft>
                <a:spcPts val="1000"/>
              </a:spcAft>
              <a:defRPr/>
            </a:pP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13)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информация о банковском сопровождении </a:t>
            </a:r>
            <a:r>
              <a:rPr lang="ru-RU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контракта</a:t>
            </a:r>
            <a:endParaRPr lang="ru-RU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>
              <a:spcAft>
                <a:spcPts val="100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14)  </a:t>
            </a: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Дополнительные сведения**</a:t>
            </a:r>
          </a:p>
        </p:txBody>
      </p:sp>
    </p:spTree>
    <p:extLst>
      <p:ext uri="{BB962C8B-B14F-4D97-AF65-F5344CB8AC3E}">
        <p14:creationId xmlns:p14="http://schemas.microsoft.com/office/powerpoint/2010/main" val="195098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/>
          </p:cNvSpPr>
          <p:nvPr/>
        </p:nvSpPr>
        <p:spPr bwMode="black">
          <a:xfrm>
            <a:off x="84476" y="116632"/>
            <a:ext cx="8856983" cy="75974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</a:b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Внесения изменений в 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план-график закупок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</a:br>
            <a:endParaRPr lang="ru-RU" sz="2800" b="1" dirty="0">
              <a:solidFill>
                <a:srgbClr val="FF0000"/>
              </a:solidFill>
              <a:latin typeface="Calibri" panose="020F0502020204030204" pitchFamily="34" charset="0"/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6735" y="1224679"/>
            <a:ext cx="8784974" cy="552715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увеличение или уменьшение начальной (максимальной) цены контракта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цены контракта, заключаемого с единственным поставщиком (подрядчиком, исполнителем)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***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2)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изменение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до начала закупки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срока исполнения контракта, порядка оплаты или размера аванса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3) изменение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даты начала закупки;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4) изменение 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способа определения поставщика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(подрядчика, исполнителя); 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5)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отмена заказчиком закупки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предусмотренной планом-графиком;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***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6) реализация решения, принятого заказчиком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по итогам проведенного обязательного общественного обсуждения закупок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и не требующего внесения изменения в план закупок;</a:t>
            </a:r>
          </a:p>
          <a:p>
            <a:pPr>
              <a:spcAft>
                <a:spcPts val="5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7)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в иных случаях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в соответствии с порядком формирования, утверждения и ведения планов-графиков (НПА Правительства РФ/ НПА высшего ИОГВ субъекта РФ/ НПА местной администрации).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i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Внесение изменений в план-график по каждому объекту закупки может осуществляться </a:t>
            </a:r>
            <a:r>
              <a:rPr lang="ru-RU" b="1" i="1" u="sng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не позднее чем за 10 календарных дней </a:t>
            </a:r>
            <a:r>
              <a:rPr lang="ru-RU" i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до дня размещения в ЕИС  извещения об осуществлении закупки (направления приглашения принять участие в определении поставщика).</a:t>
            </a:r>
          </a:p>
        </p:txBody>
      </p:sp>
    </p:spTree>
    <p:extLst>
      <p:ext uri="{BB962C8B-B14F-4D97-AF65-F5344CB8AC3E}">
        <p14:creationId xmlns:p14="http://schemas.microsoft.com/office/powerpoint/2010/main" val="281821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1115616" y="389774"/>
            <a:ext cx="7162800" cy="55210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Обоснование закупки (ст. 18 44-ФЗ)</a:t>
            </a:r>
            <a:r>
              <a:rPr lang="ru-RU" sz="28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/>
            </a:r>
            <a:br>
              <a:rPr lang="ru-RU" sz="28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800" kern="0" dirty="0" smtClean="0">
              <a:solidFill>
                <a:srgbClr val="FF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179512" y="1419225"/>
            <a:ext cx="8856984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Обоснование закупки </a:t>
            </a:r>
            <a:r>
              <a:rPr lang="ru-RU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– отдельный документ, являющийся </a:t>
            </a:r>
            <a:r>
              <a:rPr lang="ru-RU" b="1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приложением</a:t>
            </a:r>
            <a:r>
              <a:rPr lang="ru-RU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 к плану закупок, плану графику закупок.</a:t>
            </a:r>
          </a:p>
          <a:p>
            <a:pPr algn="ctr"/>
            <a:endParaRPr lang="ru-RU" sz="500" i="1" dirty="0">
              <a:solidFill>
                <a:srgbClr val="003F82"/>
              </a:solidFill>
              <a:latin typeface="Calibri" panose="020F0502020204030204" pitchFamily="34" charset="0"/>
              <a:cs typeface="ＭＳ Ｐゴシック"/>
            </a:endParaRPr>
          </a:p>
          <a:p>
            <a:pPr algn="ctr"/>
            <a:r>
              <a:rPr lang="ru-RU" b="1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Форма обоснования </a:t>
            </a:r>
            <a:r>
              <a:rPr lang="ru-RU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утверждается </a:t>
            </a:r>
            <a:r>
              <a:rPr lang="ru-RU" b="1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Правительством РФ</a:t>
            </a:r>
            <a:r>
              <a:rPr lang="ru-RU" i="1" dirty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5950" y="2822093"/>
            <a:ext cx="8613775" cy="23526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При формировании </a:t>
            </a:r>
            <a:r>
              <a:rPr lang="ru-RU" b="1" u="sng" dirty="0">
                <a:solidFill>
                  <a:schemeClr val="tx1"/>
                </a:solidFill>
                <a:latin typeface="Calibri" panose="020F0502020204030204" pitchFamily="34" charset="0"/>
              </a:rPr>
              <a:t>плана закупок 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обоснованию подлежит: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1) объект и (или) объекты закупки исходя из необходимости реализации 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</a:rPr>
              <a:t>конкретной цели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 осуществления закупки и 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</a:rPr>
              <a:t>правил нормирования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500"/>
              </a:spcBef>
              <a:spcAft>
                <a:spcPts val="50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При формировании </a:t>
            </a:r>
            <a:r>
              <a:rPr lang="ru-RU" b="1" u="sng" dirty="0">
                <a:solidFill>
                  <a:schemeClr val="tx1"/>
                </a:solidFill>
                <a:latin typeface="Calibri" panose="020F0502020204030204" pitchFamily="34" charset="0"/>
              </a:rPr>
              <a:t>плана-графика закупок 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обоснованию подлежит: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1) 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</a:rPr>
              <a:t>начальная (максимальная) цена контракта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, цена контракта;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2) 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</a:rPr>
              <a:t>способ определения поставщика 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(подрядчика, исполнителя);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3) </a:t>
            </a:r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</a:rPr>
              <a:t>дополнительные требования </a:t>
            </a: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</a:rPr>
              <a:t>к участникам закупки (при наличии).</a:t>
            </a:r>
          </a:p>
        </p:txBody>
      </p:sp>
    </p:spTree>
    <p:extLst>
      <p:ext uri="{BB962C8B-B14F-4D97-AF65-F5344CB8AC3E}">
        <p14:creationId xmlns:p14="http://schemas.microsoft.com/office/powerpoint/2010/main" val="242520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827584" y="405351"/>
            <a:ext cx="7162800" cy="55210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8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Нормирование закупки (ст. 19 44-ФЗ)</a:t>
            </a:r>
            <a:endParaRPr lang="ru-RU" sz="2800" kern="0" dirty="0" smtClean="0">
              <a:solidFill>
                <a:srgbClr val="FF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2087724" y="1019222"/>
            <a:ext cx="489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3F82"/>
                </a:solidFill>
                <a:latin typeface="Calibri" panose="020F0502020204030204" pitchFamily="34" charset="0"/>
                <a:cs typeface="ＭＳ Ｐゴシック"/>
              </a:rPr>
              <a:t>с 01.01.2015</a:t>
            </a:r>
          </a:p>
          <a:p>
            <a:pPr algn="ctr"/>
            <a:endParaRPr lang="ru-RU" i="1" dirty="0">
              <a:solidFill>
                <a:srgbClr val="003F82"/>
              </a:solidFill>
              <a:latin typeface="Calibri" panose="020F0502020204030204" pitchFamily="34" charset="0"/>
              <a:cs typeface="ＭＳ Ｐゴシック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11860" y="1660443"/>
            <a:ext cx="2448272" cy="864096"/>
          </a:xfrm>
          <a:prstGeom prst="rect">
            <a:avLst/>
          </a:prstGeom>
          <a:solidFill>
            <a:srgbClr val="FFCCCC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Нормирование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3287" y="3402666"/>
            <a:ext cx="2448272" cy="864096"/>
          </a:xfrm>
          <a:prstGeom prst="rect">
            <a:avLst/>
          </a:prstGeom>
          <a:solidFill>
            <a:srgbClr val="FFCCCC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Требования к ТРУ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14333" y="3402666"/>
            <a:ext cx="2448272" cy="864096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Нормативы затрат*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48810" y="3402666"/>
            <a:ext cx="2448272" cy="864096"/>
          </a:xfrm>
          <a:prstGeom prst="rect">
            <a:avLst/>
          </a:prstGeom>
          <a:solidFill>
            <a:srgbClr val="FFCCCC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Предельные цены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18168" y="2600987"/>
            <a:ext cx="1260140" cy="6361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25629" y="2636912"/>
            <a:ext cx="0" cy="6361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903640" y="2635172"/>
            <a:ext cx="1188132" cy="6361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79513" y="4581128"/>
            <a:ext cx="86830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Calibri" panose="020F0502020204030204" pitchFamily="34" charset="0"/>
              </a:rPr>
              <a:t>Общий </a:t>
            </a:r>
            <a:r>
              <a:rPr lang="ru-RU" b="1" dirty="0">
                <a:latin typeface="Calibri" panose="020F0502020204030204" pitchFamily="34" charset="0"/>
              </a:rPr>
              <a:t>порядок определения нормативных </a:t>
            </a:r>
            <a:r>
              <a:rPr lang="ru-RU" b="1" dirty="0" smtClean="0">
                <a:latin typeface="Calibri" panose="020F0502020204030204" pitchFamily="34" charset="0"/>
              </a:rPr>
              <a:t>затрат утвержден </a:t>
            </a:r>
            <a:r>
              <a:rPr lang="ru-RU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Постановлением </a:t>
            </a:r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Правительства РФ от 13.10.2014 N 1047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79513" y="5463495"/>
            <a:ext cx="88569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Calibri" panose="020F0502020204030204" pitchFamily="34" charset="0"/>
              </a:rPr>
              <a:t>* Нормирование затрат осуществляется только в целях нормирования закупок, осуществляемых государственными органами, органами управления государственными внебюджетными фондами, муниципальными органами, казенными учреждениями</a:t>
            </a:r>
            <a:endParaRPr lang="ru-RU" sz="1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15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3491880" y="620688"/>
            <a:ext cx="547260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eaLnBrk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81E2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онтакты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0" y="1196752"/>
            <a:ext cx="9144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3508" y="4601029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Ведущий специалист Северо-Западного </a:t>
            </a:r>
            <a:r>
              <a:rPr lang="ru-RU" sz="16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филиала ООО «РТС-тендер» </a:t>
            </a:r>
            <a:endParaRPr lang="ru-RU" sz="1600" b="1" i="1" dirty="0">
              <a:solidFill>
                <a:prstClr val="black">
                  <a:lumMod val="95000"/>
                  <a:lumOff val="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Ильинская Ольга Сергеевна</a:t>
            </a: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8 (963) 317-68-24</a:t>
            </a: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8 (812) 380-30-80 </a:t>
            </a: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i="1" dirty="0" smtClean="0">
                <a:solidFill>
                  <a:srgbClr val="4D4C4D"/>
                </a:solidFill>
                <a:latin typeface="Arial" pitchFamily="34" charset="0"/>
                <a:cs typeface="Arial" pitchFamily="34" charset="0"/>
                <a:hlinkClick r:id="rId3"/>
              </a:rPr>
              <a:t>o.ilyinskaya@rts-tender.ru</a:t>
            </a:r>
            <a:endParaRPr lang="ru-RU" sz="16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endParaRPr lang="ru-RU" sz="1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Служба техподдержки: 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8-800-500-7-500</a:t>
            </a:r>
          </a:p>
          <a:p>
            <a:pPr algn="ctr" defTabSz="45402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rPr>
              <a:t>Электронная почта для поставщиков: </a:t>
            </a:r>
            <a:r>
              <a:rPr lang="en-US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support@rts-tender.ru</a:t>
            </a:r>
            <a:endParaRPr lang="ru-RU" sz="1600" b="1" i="1" dirty="0" smtClean="0">
              <a:solidFill>
                <a:srgbClr val="4D4C4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8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5536" y="404664"/>
            <a:ext cx="8424936" cy="5675653"/>
            <a:chOff x="323528" y="841065"/>
            <a:chExt cx="8424936" cy="567565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23528" y="841065"/>
              <a:ext cx="842493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Принципиальное отличие 94-ФЗ</a:t>
              </a:r>
              <a:r>
                <a:rPr lang="ru-RU" sz="3200" dirty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ru-RU" sz="32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от</a:t>
              </a:r>
              <a:r>
                <a:rPr lang="ru-RU" sz="32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ru-RU" sz="32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44-ФЗ</a:t>
              </a:r>
              <a:endParaRPr lang="ru-RU" sz="32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766267" y="2173022"/>
              <a:ext cx="2721919" cy="2683012"/>
              <a:chOff x="478835" y="2173022"/>
              <a:chExt cx="2721919" cy="2683012"/>
            </a:xfrm>
          </p:grpSpPr>
          <p:sp>
            <p:nvSpPr>
              <p:cNvPr id="27" name="Прямоугольник 26"/>
              <p:cNvSpPr/>
              <p:nvPr/>
            </p:nvSpPr>
            <p:spPr>
              <a:xfrm>
                <a:off x="487862" y="2173022"/>
                <a:ext cx="2712892" cy="648072"/>
              </a:xfrm>
              <a:prstGeom prst="rect">
                <a:avLst/>
              </a:prstGeom>
              <a:solidFill>
                <a:srgbClr val="0070C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dirty="0" smtClean="0">
                    <a:latin typeface="Calibri" panose="020F0502020204030204" pitchFamily="34" charset="0"/>
                  </a:rPr>
                  <a:t>94-ФЗ</a:t>
                </a:r>
                <a:endParaRPr lang="ru-RU" sz="24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78835" y="3144355"/>
                <a:ext cx="2712437" cy="792088"/>
              </a:xfrm>
              <a:prstGeom prst="rect">
                <a:avLst/>
              </a:prstGeom>
              <a:solidFill>
                <a:srgbClr val="945D4E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Проведение процедуры определения поставщика 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502092" y="4279970"/>
                <a:ext cx="2681428" cy="576064"/>
              </a:xfrm>
              <a:prstGeom prst="rect">
                <a:avLst/>
              </a:prstGeom>
              <a:solidFill>
                <a:srgbClr val="945D4E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Направление и подписание контракта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30" name="Прямая со стрелкой 29"/>
              <p:cNvCxnSpPr>
                <a:stCxn id="27" idx="2"/>
                <a:endCxn id="28" idx="0"/>
              </p:cNvCxnSpPr>
              <p:nvPr/>
            </p:nvCxnSpPr>
            <p:spPr>
              <a:xfrm flipH="1">
                <a:off x="1835054" y="2821094"/>
                <a:ext cx="9254" cy="323261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 стрелкой 30"/>
              <p:cNvCxnSpPr>
                <a:stCxn id="28" idx="2"/>
                <a:endCxn id="29" idx="0"/>
              </p:cNvCxnSpPr>
              <p:nvPr/>
            </p:nvCxnSpPr>
            <p:spPr>
              <a:xfrm>
                <a:off x="1835054" y="3936443"/>
                <a:ext cx="7752" cy="343527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Прямая соединительная линия 8"/>
            <p:cNvCxnSpPr/>
            <p:nvPr/>
          </p:nvCxnSpPr>
          <p:spPr>
            <a:xfrm>
              <a:off x="4283968" y="2225991"/>
              <a:ext cx="0" cy="3867305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Группа 9"/>
            <p:cNvGrpSpPr/>
            <p:nvPr/>
          </p:nvGrpSpPr>
          <p:grpSpPr>
            <a:xfrm>
              <a:off x="5084372" y="2153983"/>
              <a:ext cx="3513161" cy="4362735"/>
              <a:chOff x="5280843" y="2225991"/>
              <a:chExt cx="3513161" cy="4362735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5280843" y="4088324"/>
                <a:ext cx="2719009" cy="648072"/>
              </a:xfrm>
              <a:prstGeom prst="rect">
                <a:avLst/>
              </a:prstGeom>
              <a:solidFill>
                <a:srgbClr val="945D4E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Проведение процедуры определения поставщика 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5290775" y="5112562"/>
                <a:ext cx="2709077" cy="576064"/>
              </a:xfrm>
              <a:prstGeom prst="rect">
                <a:avLst/>
              </a:prstGeom>
              <a:solidFill>
                <a:srgbClr val="945D4E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Направление и подписание контракта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5292080" y="2225991"/>
                <a:ext cx="2709078" cy="648072"/>
              </a:xfrm>
              <a:prstGeom prst="rect">
                <a:avLst/>
              </a:prstGeom>
              <a:solidFill>
                <a:srgbClr val="0070C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dirty="0">
                    <a:latin typeface="Calibri" panose="020F0502020204030204" pitchFamily="34" charset="0"/>
                  </a:rPr>
                  <a:t>4</a:t>
                </a:r>
                <a:r>
                  <a:rPr lang="ru-RU" sz="2400" dirty="0" smtClean="0">
                    <a:latin typeface="Calibri" panose="020F0502020204030204" pitchFamily="34" charset="0"/>
                  </a:rPr>
                  <a:t>4-ФЗ</a:t>
                </a:r>
                <a:endParaRPr lang="ru-RU" sz="24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5282149" y="3216363"/>
                <a:ext cx="2719009" cy="540060"/>
              </a:xfrm>
              <a:prstGeom prst="rect">
                <a:avLst/>
              </a:prstGeom>
              <a:solidFill>
                <a:srgbClr val="397749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Планирование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302681" y="6012662"/>
                <a:ext cx="2709076" cy="576064"/>
              </a:xfrm>
              <a:prstGeom prst="rect">
                <a:avLst/>
              </a:prstGeom>
              <a:solidFill>
                <a:srgbClr val="397749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latin typeface="Calibri" panose="020F0502020204030204" pitchFamily="34" charset="0"/>
                  </a:rPr>
                  <a:t> исполнение контракта</a:t>
                </a:r>
                <a:endParaRPr lang="ru-RU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6" name="Прямая со стрелкой 15"/>
              <p:cNvCxnSpPr>
                <a:stCxn id="13" idx="2"/>
                <a:endCxn id="14" idx="0"/>
              </p:cNvCxnSpPr>
              <p:nvPr/>
            </p:nvCxnSpPr>
            <p:spPr>
              <a:xfrm flipH="1">
                <a:off x="6641654" y="2874063"/>
                <a:ext cx="4965" cy="342300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>
                <a:stCxn id="14" idx="2"/>
                <a:endCxn id="11" idx="0"/>
              </p:cNvCxnSpPr>
              <p:nvPr/>
            </p:nvCxnSpPr>
            <p:spPr>
              <a:xfrm flipH="1">
                <a:off x="6640348" y="3756423"/>
                <a:ext cx="1306" cy="331901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>
                <a:stCxn id="11" idx="2"/>
                <a:endCxn id="12" idx="0"/>
              </p:cNvCxnSpPr>
              <p:nvPr/>
            </p:nvCxnSpPr>
            <p:spPr>
              <a:xfrm>
                <a:off x="6640348" y="4736396"/>
                <a:ext cx="4966" cy="376166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>
                <a:stCxn id="12" idx="2"/>
                <a:endCxn id="15" idx="0"/>
              </p:cNvCxnSpPr>
              <p:nvPr/>
            </p:nvCxnSpPr>
            <p:spPr>
              <a:xfrm>
                <a:off x="6645314" y="5688626"/>
                <a:ext cx="11905" cy="324036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Прямоугольник 19"/>
              <p:cNvSpPr/>
              <p:nvPr/>
            </p:nvSpPr>
            <p:spPr>
              <a:xfrm>
                <a:off x="8242327" y="3197553"/>
                <a:ext cx="551677" cy="3384376"/>
              </a:xfrm>
              <a:prstGeom prst="rect">
                <a:avLst/>
              </a:prstGeom>
              <a:solidFill>
                <a:srgbClr val="FF000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wordArtVert"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Мониторинг </a:t>
                </a:r>
                <a:endParaRPr lang="ru-RU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21" name="Прямая со стрелкой 20"/>
              <p:cNvCxnSpPr>
                <a:stCxn id="14" idx="3"/>
              </p:cNvCxnSpPr>
              <p:nvPr/>
            </p:nvCxnSpPr>
            <p:spPr>
              <a:xfrm>
                <a:off x="8001158" y="3486393"/>
                <a:ext cx="243250" cy="0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>
                <a:stCxn id="11" idx="3"/>
              </p:cNvCxnSpPr>
              <p:nvPr/>
            </p:nvCxnSpPr>
            <p:spPr>
              <a:xfrm>
                <a:off x="7999852" y="4412360"/>
                <a:ext cx="255155" cy="0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 стрелкой 24"/>
              <p:cNvCxnSpPr/>
              <p:nvPr/>
            </p:nvCxnSpPr>
            <p:spPr>
              <a:xfrm flipV="1">
                <a:off x="8011757" y="5400594"/>
                <a:ext cx="243250" cy="1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 стрелкой 25"/>
              <p:cNvCxnSpPr>
                <a:stCxn id="15" idx="3"/>
              </p:cNvCxnSpPr>
              <p:nvPr/>
            </p:nvCxnSpPr>
            <p:spPr>
              <a:xfrm>
                <a:off x="8011757" y="6300694"/>
                <a:ext cx="243250" cy="0"/>
              </a:xfrm>
              <a:prstGeom prst="straightConnector1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369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2"/>
          <p:cNvSpPr txBox="1">
            <a:spLocks/>
          </p:cNvSpPr>
          <p:nvPr/>
        </p:nvSpPr>
        <p:spPr>
          <a:xfrm>
            <a:off x="1475656" y="692696"/>
            <a:ext cx="6172200" cy="85725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Times New Roman" pitchFamily="18" charset="0"/>
              </a:rPr>
              <a:t>Планирование закупок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anose="020F0502020204030204" pitchFamily="34" charset="0"/>
              <a:cs typeface="Times New Roman" pitchFamily="18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539552" y="1542548"/>
            <a:ext cx="8208912" cy="4838780"/>
            <a:chOff x="1166814" y="1822319"/>
            <a:chExt cx="6710361" cy="3584317"/>
          </a:xfrm>
        </p:grpSpPr>
        <p:sp>
          <p:nvSpPr>
            <p:cNvPr id="34" name="TextBox 34"/>
            <p:cNvSpPr txBox="1">
              <a:spLocks noChangeArrowheads="1"/>
            </p:cNvSpPr>
            <p:nvPr/>
          </p:nvSpPr>
          <p:spPr bwMode="auto">
            <a:xfrm>
              <a:off x="4505326" y="3935017"/>
              <a:ext cx="2659856" cy="65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950" b="1" i="0" u="none" strike="noStrike" kern="0" cap="none" spc="0" normalizeH="0" baseline="0" noProof="0" dirty="0">
                  <a:ln>
                    <a:noFill/>
                  </a:ln>
                  <a:solidFill>
                    <a:srgbClr val="17375E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ПЛАН-ГРАФИК</a:t>
              </a:r>
            </a:p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(ЕЖЕГОДНО)</a:t>
              </a:r>
            </a:p>
          </p:txBody>
        </p:sp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1166814" y="3855244"/>
              <a:ext cx="1259681" cy="53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17375E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каждый ЗАКАЗЧИК</a:t>
              </a:r>
            </a:p>
          </p:txBody>
        </p:sp>
        <p:sp>
          <p:nvSpPr>
            <p:cNvPr id="36" name="TextBox 34"/>
            <p:cNvSpPr txBox="1">
              <a:spLocks noChangeArrowheads="1"/>
            </p:cNvSpPr>
            <p:nvPr/>
          </p:nvSpPr>
          <p:spPr bwMode="auto">
            <a:xfrm>
              <a:off x="2240756" y="3238501"/>
              <a:ext cx="1368029" cy="224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975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ФОРМИРОВАНИЕ </a:t>
              </a:r>
            </a:p>
          </p:txBody>
        </p:sp>
        <p:pic>
          <p:nvPicPr>
            <p:cNvPr id="37" name="Picture 15" descr="User icon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8751" y="3052764"/>
              <a:ext cx="735806" cy="735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4"/>
            <p:cNvSpPr txBox="1">
              <a:spLocks noChangeArrowheads="1"/>
            </p:cNvSpPr>
            <p:nvPr/>
          </p:nvSpPr>
          <p:spPr bwMode="auto">
            <a:xfrm>
              <a:off x="6959203" y="2884886"/>
              <a:ext cx="917972" cy="259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с 1.01.2015</a:t>
              </a:r>
            </a:p>
          </p:txBody>
        </p:sp>
        <p:sp>
          <p:nvSpPr>
            <p:cNvPr id="39" name="TextBox 34"/>
            <p:cNvSpPr txBox="1">
              <a:spLocks noChangeArrowheads="1"/>
            </p:cNvSpPr>
            <p:nvPr/>
          </p:nvSpPr>
          <p:spPr bwMode="auto">
            <a:xfrm>
              <a:off x="6959203" y="4133851"/>
              <a:ext cx="917972" cy="259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с 1.01.2014</a:t>
              </a:r>
            </a:p>
          </p:txBody>
        </p:sp>
        <p:sp>
          <p:nvSpPr>
            <p:cNvPr id="40" name="TextBox 34"/>
            <p:cNvSpPr txBox="1">
              <a:spLocks noChangeArrowheads="1"/>
            </p:cNvSpPr>
            <p:nvPr/>
          </p:nvSpPr>
          <p:spPr bwMode="auto">
            <a:xfrm>
              <a:off x="2087167" y="4962525"/>
              <a:ext cx="5078015" cy="44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DA1F28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Разработка и принятие нормативных правовых актов субъекта и муниципального образования</a:t>
              </a:r>
            </a:p>
          </p:txBody>
        </p:sp>
        <p:pic>
          <p:nvPicPr>
            <p:cNvPr id="41" name="Picture 5" descr="My Documen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3809" y="2590989"/>
              <a:ext cx="926306" cy="940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5" descr="My Documen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3809" y="3698270"/>
              <a:ext cx="926306" cy="940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Box 34"/>
            <p:cNvSpPr txBox="1">
              <a:spLocks noChangeArrowheads="1"/>
            </p:cNvSpPr>
            <p:nvPr/>
          </p:nvSpPr>
          <p:spPr bwMode="auto">
            <a:xfrm>
              <a:off x="4504136" y="2791014"/>
              <a:ext cx="2661047" cy="65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950" b="1" i="0" u="none" strike="noStrike" kern="0" cap="none" spc="0" normalizeH="0" baseline="0" noProof="0" dirty="0">
                  <a:ln>
                    <a:noFill/>
                  </a:ln>
                  <a:solidFill>
                    <a:srgbClr val="17375E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ПЛАН ЗАКУПОК</a:t>
              </a:r>
            </a:p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(НА 3 ГОДА)</a:t>
              </a:r>
            </a:p>
          </p:txBody>
        </p:sp>
        <p:sp>
          <p:nvSpPr>
            <p:cNvPr id="44" name="Стрелка вниз 12"/>
            <p:cNvSpPr>
              <a:spLocks noChangeArrowheads="1"/>
            </p:cNvSpPr>
            <p:nvPr/>
          </p:nvSpPr>
          <p:spPr bwMode="auto">
            <a:xfrm rot="-5400000">
              <a:off x="3005140" y="2919602"/>
              <a:ext cx="297656" cy="1521619"/>
            </a:xfrm>
            <a:prstGeom prst="downArrow">
              <a:avLst>
                <a:gd name="adj1" fmla="val 50000"/>
                <a:gd name="adj2" fmla="val 241140"/>
              </a:avLst>
            </a:prstGeom>
            <a:solidFill>
              <a:srgbClr val="9BBB59"/>
            </a:solidFill>
            <a:ln w="38100" algn="ctr">
              <a:solidFill>
                <a:sysClr val="window" lastClr="FFFFFF"/>
              </a:solidFill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lIns="74056" tIns="37028" rIns="74056" bIns="37028" anchor="ctr"/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ru-RU" altLang="ru-RU" sz="1350" b="0" i="0" u="none" strike="noStrike" kern="0" cap="none" spc="0" normalizeH="0" baseline="0" noProof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45" name="TextBox 34"/>
            <p:cNvSpPr txBox="1">
              <a:spLocks noChangeArrowheads="1"/>
            </p:cNvSpPr>
            <p:nvPr/>
          </p:nvSpPr>
          <p:spPr bwMode="auto">
            <a:xfrm>
              <a:off x="2280564" y="1822319"/>
              <a:ext cx="4348386" cy="328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87425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Ст</a:t>
              </a:r>
              <a:r>
                <a:rPr kumimoji="0" lang="ru-RU" altLang="ru-RU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. 16-17</a:t>
              </a:r>
              <a:r>
                <a:rPr kumimoji="0" lang="ru-RU" alt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, 21 Закона № 44-ФЗ 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191198" y="2182767"/>
              <a:ext cx="4625875" cy="273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DEF5FA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(</a:t>
              </a:r>
              <a:r>
                <a:rPr kumimoji="0" lang="ru-RU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НАЧАЛО</a:t>
              </a:r>
              <a:r>
                <a:rPr kumimoji="0" lang="ru-RU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DEF5FA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</a:t>
              </a:r>
              <a:r>
                <a:rPr kumimoji="0" lang="ru-RU" b="1" i="0" u="none" strike="noStrike" kern="0" cap="none" spc="0" normalizeH="0" baseline="0" noProof="0" dirty="0">
                  <a:ln>
                    <a:noFill/>
                  </a:ln>
                  <a:solidFill>
                    <a:srgbClr val="DEF5FA">
                      <a:lumMod val="2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- в 2015 году при планировании на 2016 год)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951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547664" y="476672"/>
            <a:ext cx="58946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Планирование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закупок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98765" y="1196752"/>
            <a:ext cx="8592496" cy="5031195"/>
            <a:chOff x="203591" y="1710173"/>
            <a:chExt cx="8592496" cy="5031195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059832" y="2302578"/>
              <a:ext cx="2736304" cy="65844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latin typeface="Calibri" panose="020F0502020204030204" pitchFamily="34" charset="0"/>
                </a:rPr>
                <a:t>План закупок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203592" y="2286053"/>
              <a:ext cx="2568208" cy="134993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latin typeface="Calibri" panose="020F0502020204030204" pitchFamily="34" charset="0"/>
                </a:rPr>
                <a:t>План-график закупок по правилам, действовавшим до Закона 44-ФЗ</a:t>
              </a: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6012160" y="2285668"/>
              <a:ext cx="2783926" cy="67535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latin typeface="Calibri" panose="020F0502020204030204" pitchFamily="34" charset="0"/>
                </a:rPr>
                <a:t>План-график закупок</a:t>
              </a:r>
            </a:p>
          </p:txBody>
        </p:sp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3059832" y="1723552"/>
              <a:ext cx="5736254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600" b="1" dirty="0">
                  <a:latin typeface="Calibri" panose="020F0502020204030204" pitchFamily="34" charset="0"/>
                  <a:cs typeface="ＭＳ Ｐゴシック"/>
                </a:rPr>
                <a:t> </a:t>
              </a:r>
              <a:r>
                <a:rPr lang="ru-RU" sz="1600" b="1" i="1" dirty="0">
                  <a:latin typeface="Calibri" panose="020F0502020204030204" pitchFamily="34" charset="0"/>
                  <a:cs typeface="ＭＳ Ｐゴシック"/>
                </a:rPr>
                <a:t>с 2015 года </a:t>
              </a:r>
              <a:r>
                <a:rPr lang="ru-RU" sz="1600" i="1" dirty="0">
                  <a:latin typeface="Calibri" panose="020F0502020204030204" pitchFamily="34" charset="0"/>
                  <a:cs typeface="ＭＳ Ｐゴシック"/>
                </a:rPr>
                <a:t>при планировании закупок </a:t>
              </a:r>
              <a:r>
                <a:rPr lang="ru-RU" sz="1600" b="1" i="1" dirty="0">
                  <a:latin typeface="Calibri" panose="020F0502020204030204" pitchFamily="34" charset="0"/>
                  <a:cs typeface="ＭＳ Ｐゴシック"/>
                </a:rPr>
                <a:t>на 2016 и посл. годы </a:t>
              </a:r>
              <a:endParaRPr lang="ru-RU" sz="1600" i="1" dirty="0">
                <a:latin typeface="Calibri" panose="020F0502020204030204" pitchFamily="34" charset="0"/>
                <a:cs typeface="ＭＳ Ｐゴシック"/>
              </a:endParaRPr>
            </a:p>
          </p:txBody>
        </p:sp>
        <p:sp>
          <p:nvSpPr>
            <p:cNvPr id="22" name="TextBox 14"/>
            <p:cNvSpPr txBox="1">
              <a:spLocks noChangeArrowheads="1"/>
            </p:cNvSpPr>
            <p:nvPr/>
          </p:nvSpPr>
          <p:spPr bwMode="auto">
            <a:xfrm>
              <a:off x="203593" y="1723552"/>
              <a:ext cx="2568208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600" i="1" dirty="0">
                  <a:latin typeface="Calibri" panose="020F0502020204030204" pitchFamily="34" charset="0"/>
                  <a:cs typeface="ＭＳ Ｐゴシック"/>
                </a:rPr>
                <a:t>на  </a:t>
              </a:r>
              <a:r>
                <a:rPr lang="ru-RU" sz="1600" b="1" i="1" dirty="0">
                  <a:latin typeface="Calibri" panose="020F0502020204030204" pitchFamily="34" charset="0"/>
                  <a:cs typeface="ＭＳ Ｐゴシック"/>
                </a:rPr>
                <a:t>2014 </a:t>
              </a:r>
              <a:r>
                <a:rPr lang="ru-RU" sz="1600" i="1" dirty="0" smtClean="0">
                  <a:latin typeface="Calibri" panose="020F0502020204030204" pitchFamily="34" charset="0"/>
                  <a:cs typeface="ＭＳ Ｐゴシック"/>
                </a:rPr>
                <a:t>и </a:t>
              </a:r>
              <a:r>
                <a:rPr lang="ru-RU" sz="1600" b="1" i="1" dirty="0" smtClean="0">
                  <a:latin typeface="Calibri" panose="020F0502020204030204" pitchFamily="34" charset="0"/>
                  <a:cs typeface="ＭＳ Ｐゴシック"/>
                </a:rPr>
                <a:t>2015</a:t>
              </a:r>
              <a:r>
                <a:rPr lang="ru-RU" sz="1600" i="1" dirty="0" smtClean="0">
                  <a:latin typeface="Calibri" panose="020F0502020204030204" pitchFamily="34" charset="0"/>
                  <a:cs typeface="ＭＳ Ｐゴシック"/>
                </a:rPr>
                <a:t> </a:t>
              </a:r>
              <a:r>
                <a:rPr lang="ru-RU" sz="1600" i="1" dirty="0">
                  <a:latin typeface="Calibri" panose="020F0502020204030204" pitchFamily="34" charset="0"/>
                  <a:cs typeface="ＭＳ Ｐゴシック"/>
                </a:rPr>
                <a:t>годы</a:t>
              </a: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059832" y="3140968"/>
              <a:ext cx="2736305" cy="1296144"/>
            </a:xfrm>
            <a:custGeom>
              <a:avLst/>
              <a:gdLst>
                <a:gd name="connsiteX0" fmla="*/ 0 w 5865093"/>
                <a:gd name="connsiteY0" fmla="*/ 0 h 656564"/>
                <a:gd name="connsiteX1" fmla="*/ 5865093 w 5865093"/>
                <a:gd name="connsiteY1" fmla="*/ 0 h 656564"/>
                <a:gd name="connsiteX2" fmla="*/ 5865093 w 5865093"/>
                <a:gd name="connsiteY2" fmla="*/ 656564 h 656564"/>
                <a:gd name="connsiteX3" fmla="*/ 0 w 5865093"/>
                <a:gd name="connsiteY3" fmla="*/ 656564 h 656564"/>
                <a:gd name="connsiteX4" fmla="*/ 0 w 5865093"/>
                <a:gd name="connsiteY4" fmla="*/ 0 h 6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093" h="656564">
                  <a:moveTo>
                    <a:pt x="0" y="0"/>
                  </a:moveTo>
                  <a:lnTo>
                    <a:pt x="5865093" y="0"/>
                  </a:lnTo>
                  <a:lnTo>
                    <a:pt x="5865093" y="656564"/>
                  </a:lnTo>
                  <a:lnTo>
                    <a:pt x="0" y="656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b="1" dirty="0">
                  <a:solidFill>
                    <a:schemeClr val="dk1"/>
                  </a:solidFill>
                  <a:latin typeface="Calibri" panose="020F0502020204030204" pitchFamily="34" charset="0"/>
                </a:rPr>
                <a:t>формируется на срок, соответствующий сроку действия закона (решения) о бюджете  (на 1-3 года</a:t>
              </a:r>
              <a:r>
                <a:rPr lang="ru-RU" b="1" dirty="0" smtClean="0">
                  <a:solidFill>
                    <a:schemeClr val="dk1"/>
                  </a:solidFill>
                  <a:latin typeface="Calibri" panose="020F0502020204030204" pitchFamily="34" charset="0"/>
                </a:rPr>
                <a:t>);</a:t>
              </a:r>
              <a:endParaRPr lang="ru-RU" b="1" dirty="0">
                <a:solidFill>
                  <a:schemeClr val="dk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3063595" y="4633529"/>
              <a:ext cx="2736304" cy="1146583"/>
            </a:xfrm>
            <a:custGeom>
              <a:avLst/>
              <a:gdLst>
                <a:gd name="connsiteX0" fmla="*/ 0 w 5865093"/>
                <a:gd name="connsiteY0" fmla="*/ 0 h 656564"/>
                <a:gd name="connsiteX1" fmla="*/ 5865093 w 5865093"/>
                <a:gd name="connsiteY1" fmla="*/ 0 h 656564"/>
                <a:gd name="connsiteX2" fmla="*/ 5865093 w 5865093"/>
                <a:gd name="connsiteY2" fmla="*/ 656564 h 656564"/>
                <a:gd name="connsiteX3" fmla="*/ 0 w 5865093"/>
                <a:gd name="connsiteY3" fmla="*/ 656564 h 656564"/>
                <a:gd name="connsiteX4" fmla="*/ 0 w 5865093"/>
                <a:gd name="connsiteY4" fmla="*/ 0 h 6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093" h="656564">
                  <a:moveTo>
                    <a:pt x="0" y="0"/>
                  </a:moveTo>
                  <a:lnTo>
                    <a:pt x="5865093" y="0"/>
                  </a:lnTo>
                  <a:lnTo>
                    <a:pt x="5865093" y="656564"/>
                  </a:lnTo>
                  <a:lnTo>
                    <a:pt x="0" y="656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b="1" dirty="0">
                  <a:solidFill>
                    <a:schemeClr val="dk1"/>
                  </a:solidFill>
                  <a:latin typeface="Calibri" panose="020F0502020204030204" pitchFamily="34" charset="0"/>
                </a:rPr>
                <a:t>формируется параллельно процессу бюджетного планирования;</a:t>
              </a: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002281" y="4241611"/>
              <a:ext cx="2793805" cy="915581"/>
            </a:xfrm>
            <a:custGeom>
              <a:avLst/>
              <a:gdLst>
                <a:gd name="connsiteX0" fmla="*/ 0 w 5865093"/>
                <a:gd name="connsiteY0" fmla="*/ 0 h 656564"/>
                <a:gd name="connsiteX1" fmla="*/ 5865093 w 5865093"/>
                <a:gd name="connsiteY1" fmla="*/ 0 h 656564"/>
                <a:gd name="connsiteX2" fmla="*/ 5865093 w 5865093"/>
                <a:gd name="connsiteY2" fmla="*/ 656564 h 656564"/>
                <a:gd name="connsiteX3" fmla="*/ 0 w 5865093"/>
                <a:gd name="connsiteY3" fmla="*/ 656564 h 656564"/>
                <a:gd name="connsiteX4" fmla="*/ 0 w 5865093"/>
                <a:gd name="connsiteY4" fmla="*/ 0 h 6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093" h="656564">
                  <a:moveTo>
                    <a:pt x="0" y="0"/>
                  </a:moveTo>
                  <a:lnTo>
                    <a:pt x="5865093" y="0"/>
                  </a:lnTo>
                  <a:lnTo>
                    <a:pt x="5865093" y="656564"/>
                  </a:lnTo>
                  <a:lnTo>
                    <a:pt x="0" y="656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b="1" dirty="0">
                  <a:solidFill>
                    <a:schemeClr val="dk1"/>
                  </a:solidFill>
                  <a:latin typeface="Calibri" panose="020F0502020204030204" pitchFamily="34" charset="0"/>
                </a:rPr>
                <a:t>формируется на 1 год на основе утвержденного плана закупок;</a:t>
              </a: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6002281" y="3140968"/>
              <a:ext cx="2793806" cy="936104"/>
            </a:xfrm>
            <a:custGeom>
              <a:avLst/>
              <a:gdLst>
                <a:gd name="connsiteX0" fmla="*/ 0 w 5865093"/>
                <a:gd name="connsiteY0" fmla="*/ 0 h 656564"/>
                <a:gd name="connsiteX1" fmla="*/ 5865093 w 5865093"/>
                <a:gd name="connsiteY1" fmla="*/ 0 h 656564"/>
                <a:gd name="connsiteX2" fmla="*/ 5865093 w 5865093"/>
                <a:gd name="connsiteY2" fmla="*/ 656564 h 656564"/>
                <a:gd name="connsiteX3" fmla="*/ 0 w 5865093"/>
                <a:gd name="connsiteY3" fmla="*/ 656564 h 656564"/>
                <a:gd name="connsiteX4" fmla="*/ 0 w 5865093"/>
                <a:gd name="connsiteY4" fmla="*/ 0 h 6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093" h="656564">
                  <a:moveTo>
                    <a:pt x="0" y="0"/>
                  </a:moveTo>
                  <a:lnTo>
                    <a:pt x="5865093" y="0"/>
                  </a:lnTo>
                  <a:lnTo>
                    <a:pt x="5865093" y="656564"/>
                  </a:lnTo>
                  <a:lnTo>
                    <a:pt x="0" y="656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b="1" dirty="0">
                  <a:latin typeface="Calibri" panose="020F0502020204030204" pitchFamily="34" charset="0"/>
                </a:rPr>
                <a:t>является основанием для осуществления закупок в текущем году;</a:t>
              </a:r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6012160" y="5325408"/>
              <a:ext cx="2783927" cy="1343952"/>
            </a:xfrm>
            <a:custGeom>
              <a:avLst/>
              <a:gdLst>
                <a:gd name="connsiteX0" fmla="*/ 0 w 5865093"/>
                <a:gd name="connsiteY0" fmla="*/ 0 h 656564"/>
                <a:gd name="connsiteX1" fmla="*/ 5865093 w 5865093"/>
                <a:gd name="connsiteY1" fmla="*/ 0 h 656564"/>
                <a:gd name="connsiteX2" fmla="*/ 5865093 w 5865093"/>
                <a:gd name="connsiteY2" fmla="*/ 656564 h 656564"/>
                <a:gd name="connsiteX3" fmla="*/ 0 w 5865093"/>
                <a:gd name="connsiteY3" fmla="*/ 656564 h 656564"/>
                <a:gd name="connsiteX4" fmla="*/ 0 w 5865093"/>
                <a:gd name="connsiteY4" fmla="*/ 0 h 6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093" h="656564">
                  <a:moveTo>
                    <a:pt x="0" y="0"/>
                  </a:moveTo>
                  <a:lnTo>
                    <a:pt x="5865093" y="0"/>
                  </a:lnTo>
                  <a:lnTo>
                    <a:pt x="5865093" y="656564"/>
                  </a:lnTo>
                  <a:lnTo>
                    <a:pt x="0" y="6565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b="1" dirty="0">
                  <a:solidFill>
                    <a:schemeClr val="dk1"/>
                  </a:solidFill>
                  <a:latin typeface="Calibri" panose="020F0502020204030204" pitchFamily="34" charset="0"/>
                </a:rPr>
                <a:t>закупка, не предусмотренная планом графиком закупок, не может быть осуществлена;</a:t>
              </a: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203591" y="3861048"/>
              <a:ext cx="2568209" cy="2880320"/>
            </a:xfrm>
            <a:custGeom>
              <a:avLst/>
              <a:gdLst>
                <a:gd name="connsiteX0" fmla="*/ 0 w 5736254"/>
                <a:gd name="connsiteY0" fmla="*/ 229325 h 1375924"/>
                <a:gd name="connsiteX1" fmla="*/ 229325 w 5736254"/>
                <a:gd name="connsiteY1" fmla="*/ 0 h 1375924"/>
                <a:gd name="connsiteX2" fmla="*/ 5506929 w 5736254"/>
                <a:gd name="connsiteY2" fmla="*/ 0 h 1375924"/>
                <a:gd name="connsiteX3" fmla="*/ 5736254 w 5736254"/>
                <a:gd name="connsiteY3" fmla="*/ 229325 h 1375924"/>
                <a:gd name="connsiteX4" fmla="*/ 5736254 w 5736254"/>
                <a:gd name="connsiteY4" fmla="*/ 1146599 h 1375924"/>
                <a:gd name="connsiteX5" fmla="*/ 5506929 w 5736254"/>
                <a:gd name="connsiteY5" fmla="*/ 1375924 h 1375924"/>
                <a:gd name="connsiteX6" fmla="*/ 229325 w 5736254"/>
                <a:gd name="connsiteY6" fmla="*/ 1375924 h 1375924"/>
                <a:gd name="connsiteX7" fmla="*/ 0 w 5736254"/>
                <a:gd name="connsiteY7" fmla="*/ 1146599 h 1375924"/>
                <a:gd name="connsiteX8" fmla="*/ 0 w 5736254"/>
                <a:gd name="connsiteY8" fmla="*/ 229325 h 137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6254" h="1375924">
                  <a:moveTo>
                    <a:pt x="0" y="229325"/>
                  </a:moveTo>
                  <a:cubicBezTo>
                    <a:pt x="0" y="102672"/>
                    <a:pt x="102672" y="0"/>
                    <a:pt x="229325" y="0"/>
                  </a:cubicBezTo>
                  <a:lnTo>
                    <a:pt x="5506929" y="0"/>
                  </a:lnTo>
                  <a:cubicBezTo>
                    <a:pt x="5633582" y="0"/>
                    <a:pt x="5736254" y="102672"/>
                    <a:pt x="5736254" y="229325"/>
                  </a:cubicBezTo>
                  <a:lnTo>
                    <a:pt x="5736254" y="1146599"/>
                  </a:lnTo>
                  <a:cubicBezTo>
                    <a:pt x="5736254" y="1273252"/>
                    <a:pt x="5633582" y="1375924"/>
                    <a:pt x="5506929" y="1375924"/>
                  </a:cubicBezTo>
                  <a:lnTo>
                    <a:pt x="229325" y="1375924"/>
                  </a:lnTo>
                  <a:cubicBezTo>
                    <a:pt x="102672" y="1375924"/>
                    <a:pt x="0" y="1273252"/>
                    <a:pt x="0" y="1146599"/>
                  </a:cubicBezTo>
                  <a:lnTo>
                    <a:pt x="0" y="229325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0507" tIns="120507" rIns="120507" bIns="120507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на переходный период 2014-2015 гг. </a:t>
              </a:r>
              <a:r>
                <a:rPr lang="ru-RU" sz="1400" kern="1200" dirty="0" smtClean="0"/>
                <a:t>Минэкономразвития России совместно с  Федеральным казначейством устанавливаются </a:t>
              </a:r>
              <a:r>
                <a:rPr lang="ru-RU" sz="1400" b="1" kern="1200" dirty="0" smtClean="0"/>
                <a:t>особенности размещения планов-графиков </a:t>
              </a:r>
              <a:r>
                <a:rPr lang="ru-RU" sz="1400" b="1" dirty="0" smtClean="0"/>
                <a:t>размещения заказов</a:t>
              </a:r>
              <a:r>
                <a:rPr lang="ru-RU" sz="1400" b="1" kern="1200" dirty="0" smtClean="0"/>
                <a:t> </a:t>
              </a:r>
              <a:r>
                <a:rPr lang="ru-RU" sz="1400" kern="1200" dirty="0" smtClean="0"/>
                <a:t>на официальном сайте </a:t>
              </a:r>
              <a:r>
                <a:rPr lang="ru-RU" sz="1400" b="1" i="1" kern="1200" dirty="0" smtClean="0"/>
                <a:t>(совместный приказ  №544/18н от 20.09.2013)</a:t>
              </a:r>
              <a:endParaRPr lang="ru-RU" sz="1400" kern="1200" dirty="0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915816" y="1710173"/>
              <a:ext cx="18002" cy="4938935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720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2"/>
          <p:cNvSpPr txBox="1">
            <a:spLocks/>
          </p:cNvSpPr>
          <p:nvPr/>
        </p:nvSpPr>
        <p:spPr>
          <a:xfrm>
            <a:off x="1475655" y="504160"/>
            <a:ext cx="6172200" cy="85725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075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Times New Roman" pitchFamily="18" charset="0"/>
              </a:rPr>
              <a:t>Планирование закупок в 2014-2015 гг.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alibri" panose="020F0502020204030204" pitchFamily="34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79512" y="2156306"/>
            <a:ext cx="8784976" cy="4279763"/>
            <a:chOff x="352116" y="1777380"/>
            <a:chExt cx="8012774" cy="4279763"/>
          </a:xfrm>
        </p:grpSpPr>
        <p:sp>
          <p:nvSpPr>
            <p:cNvPr id="18" name="TextBox 34"/>
            <p:cNvSpPr txBox="1">
              <a:spLocks noChangeArrowheads="1"/>
            </p:cNvSpPr>
            <p:nvPr/>
          </p:nvSpPr>
          <p:spPr bwMode="auto">
            <a:xfrm>
              <a:off x="5934786" y="1777380"/>
              <a:ext cx="2059219" cy="382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Приказ № 544/18н</a:t>
              </a:r>
            </a:p>
          </p:txBody>
        </p:sp>
        <p:sp>
          <p:nvSpPr>
            <p:cNvPr id="19" name="TextBox 34"/>
            <p:cNvSpPr txBox="1">
              <a:spLocks noChangeArrowheads="1"/>
            </p:cNvSpPr>
            <p:nvPr/>
          </p:nvSpPr>
          <p:spPr bwMode="auto">
            <a:xfrm>
              <a:off x="3188435" y="1777380"/>
              <a:ext cx="2321446" cy="382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Приказ № 761/20н</a:t>
              </a:r>
            </a:p>
          </p:txBody>
        </p:sp>
        <p:sp>
          <p:nvSpPr>
            <p:cNvPr id="21" name="TextBox 34"/>
            <p:cNvSpPr txBox="1">
              <a:spLocks noChangeArrowheads="1"/>
            </p:cNvSpPr>
            <p:nvPr/>
          </p:nvSpPr>
          <p:spPr bwMode="auto">
            <a:xfrm>
              <a:off x="352116" y="2436778"/>
              <a:ext cx="8012774" cy="3620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Размещение плана-графика </a:t>
              </a:r>
              <a:r>
                <a:rPr lang="ru-RU" altLang="ru-RU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на Официальном сайте – </a:t>
              </a:r>
              <a:r>
                <a:rPr lang="ru-RU" altLang="ru-RU" b="1" dirty="0" smtClean="0">
                  <a:latin typeface="Calibri" panose="020F0502020204030204" pitchFamily="34" charset="0"/>
                </a:rPr>
                <a:t>не позднее одного календарного месяца после принятия закона (решения) о бюджете (в случае, предусмотренном п. 7 Приказа – в день утверждения)</a:t>
              </a:r>
            </a:p>
            <a:p>
              <a:pPr algn="just" fontAlgn="base">
                <a:spcBef>
                  <a:spcPct val="20000"/>
                </a:spcBef>
                <a:spcAft>
                  <a:spcPct val="0"/>
                </a:spcAft>
              </a:pPr>
              <a:endParaRPr lang="ru-RU" altLang="ru-RU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  <a:p>
              <a:pPr algn="just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Внесение </a:t>
              </a:r>
              <a:r>
                <a:rPr lang="ru-RU" altLang="ru-RU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изменений в план-график </a:t>
              </a:r>
              <a:r>
                <a:rPr lang="ru-RU" altLang="ru-RU" b="1" dirty="0">
                  <a:latin typeface="Calibri" panose="020F0502020204030204" pitchFamily="34" charset="0"/>
                </a:rPr>
                <a:t>– </a:t>
              </a:r>
              <a:r>
                <a:rPr lang="ru-RU" altLang="ru-RU" b="1" dirty="0" smtClean="0">
                  <a:latin typeface="Calibri" panose="020F0502020204030204" pitchFamily="34" charset="0"/>
                </a:rPr>
                <a:t>не позднее чем за 10 дней до дня размещения на Официальном сайте извещения об осуществлении закупки или направлении приглашения принять участие в определении поставщика (за исключением  случаев, предусмотренных в п.7 Особенностей</a:t>
              </a:r>
              <a:r>
                <a:rPr lang="en-US" altLang="ru-RU" b="1" dirty="0" smtClean="0">
                  <a:latin typeface="Calibri" panose="020F0502020204030204" pitchFamily="34" charset="0"/>
                </a:rPr>
                <a:t>)</a:t>
              </a:r>
            </a:p>
            <a:p>
              <a:pPr algn="just" fontAlgn="base">
                <a:spcBef>
                  <a:spcPct val="20000"/>
                </a:spcBef>
                <a:spcAft>
                  <a:spcPct val="0"/>
                </a:spcAft>
              </a:pPr>
              <a:endParaRPr lang="en-US" altLang="ru-RU" b="1" dirty="0">
                <a:latin typeface="Calibri" panose="020F0502020204030204" pitchFamily="34" charset="0"/>
              </a:endParaRPr>
            </a:p>
            <a:p>
              <a:pPr algn="just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b="1" dirty="0" smtClean="0">
                  <a:latin typeface="Calibri" panose="020F0502020204030204" pitchFamily="34" charset="0"/>
                </a:rPr>
                <a:t>В случае, если не предусмотрено размещение извещения об осуществлении закупки или направление приглашения принять участие, не позднее чем за 10 дней до даты заключения контракта</a:t>
              </a:r>
              <a:endParaRPr lang="ru-RU" altLang="ru-RU" b="1" dirty="0">
                <a:latin typeface="Calibri" panose="020F0502020204030204" pitchFamily="34" charset="0"/>
              </a:endParaRPr>
            </a:p>
          </p:txBody>
        </p:sp>
        <p:sp>
          <p:nvSpPr>
            <p:cNvPr id="22" name="TextBox 34"/>
            <p:cNvSpPr txBox="1">
              <a:spLocks noChangeArrowheads="1"/>
            </p:cNvSpPr>
            <p:nvPr/>
          </p:nvSpPr>
          <p:spPr bwMode="auto">
            <a:xfrm>
              <a:off x="352116" y="1777380"/>
              <a:ext cx="2756297" cy="382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56" tIns="37028" rIns="74056" bIns="37028">
              <a:spAutoFit/>
            </a:bodyPr>
            <a:lstStyle>
              <a:lvl1pPr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87425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874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ru-RU" altLang="ru-RU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ч.2 ст. 112 44-ФЗ</a:t>
              </a:r>
              <a:endParaRPr lang="ru-RU" altLang="ru-RU" sz="20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3" name="Прямая со стрелкой 2"/>
          <p:cNvCxnSpPr/>
          <p:nvPr/>
        </p:nvCxnSpPr>
        <p:spPr>
          <a:xfrm flipH="1">
            <a:off x="2003408" y="1345493"/>
            <a:ext cx="648072" cy="57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515384" y="1361410"/>
            <a:ext cx="0" cy="60082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660232" y="1337653"/>
            <a:ext cx="423919" cy="6208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9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1644" y="533929"/>
            <a:ext cx="4775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Цели осуществления закупок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727334" y="1412776"/>
            <a:ext cx="7703771" cy="4255682"/>
            <a:chOff x="709416" y="1228759"/>
            <a:chExt cx="7703771" cy="4255682"/>
          </a:xfrm>
          <a:solidFill>
            <a:srgbClr val="0066FF"/>
          </a:solidFill>
        </p:grpSpPr>
        <p:sp>
          <p:nvSpPr>
            <p:cNvPr id="19" name="Прямоугольник 18"/>
            <p:cNvSpPr/>
            <p:nvPr/>
          </p:nvSpPr>
          <p:spPr>
            <a:xfrm>
              <a:off x="709416" y="1228759"/>
              <a:ext cx="7682373" cy="120032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1"/>
              <a:r>
                <a:rPr lang="ru-RU" dirty="0">
                  <a:solidFill>
                    <a:schemeClr val="tx1"/>
                  </a:solidFill>
                  <a:latin typeface="Calibri" panose="020F0502020204030204" pitchFamily="34" charset="0"/>
                </a:rPr>
                <a:t>Достижение целей и реализация мероприятий, предусмотренных государственными программами (в том числе целевыми программами, иными документами стратегического и программно-целевого </a:t>
              </a:r>
              <a:r>
                <a:rPr lang="ru-RU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планирования);</a:t>
              </a:r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30814" y="2629892"/>
              <a:ext cx="7682373" cy="6463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1"/>
              <a:r>
                <a:rPr lang="ru-RU" dirty="0">
                  <a:solidFill>
                    <a:schemeClr val="tx1"/>
                  </a:solidFill>
                  <a:latin typeface="Calibri" panose="020F0502020204030204" pitchFamily="34" charset="0"/>
                </a:rPr>
                <a:t> Исполнение международных обязательств РФ, реализация межгосударственных целевых программ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09416" y="3634994"/>
              <a:ext cx="7682373" cy="9233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1"/>
              <a:r>
                <a:rPr lang="ru-RU" dirty="0">
                  <a:solidFill>
                    <a:schemeClr val="tx1"/>
                  </a:solidFill>
                  <a:latin typeface="Calibri" panose="020F0502020204030204" pitchFamily="34" charset="0"/>
                </a:rPr>
                <a:t> Выполнение функций и полномочий государственных органов РФ, органов управления государственными внебюджетными фондами РФ, государственных органов субъектов РФ, муниципальных органов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09416" y="4838110"/>
              <a:ext cx="7682373" cy="6463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lvl="1"/>
              <a:r>
                <a:rPr lang="ru-RU" dirty="0">
                  <a:solidFill>
                    <a:schemeClr val="tx1"/>
                  </a:solidFill>
                  <a:latin typeface="Calibri" panose="020F0502020204030204" pitchFamily="34" charset="0"/>
                </a:rPr>
                <a:t>Выполнение государственных (муниципальных) заданий, обеспечение деятельности бюджетных учреждений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17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1196" y="4370328"/>
            <a:ext cx="8734423" cy="7386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Федеральный уровень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Правительство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РФ утверждает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Порядок формирования, утверждения и ведения планов закупок, планов-графиков закупок  для обеспечения </a:t>
            </a:r>
            <a:r>
              <a:rPr lang="ru-RU" sz="1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федеральных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нужд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196" y="5195808"/>
            <a:ext cx="8734423" cy="7386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Уровень субъекта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Высшие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ИОГВ субъектов РФ утверждают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Порядок формирования, утверждения и ведения планов закупок, планов-графиков закупок для обеспечения </a:t>
            </a:r>
            <a:r>
              <a:rPr lang="ru-RU" sz="1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нужд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субъектов РФ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195" y="6021288"/>
            <a:ext cx="8734423" cy="7386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Муниципальный уровень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Местные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администрации утверждают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Порядок формирования, утверждения и ведения планов закупок, планов-графиков закупок для обеспечения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муниципальных нужд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171194" y="1076329"/>
            <a:ext cx="8734424" cy="2031325"/>
          </a:xfrm>
          <a:prstGeom prst="rect">
            <a:avLst/>
          </a:prstGeom>
          <a:ln>
            <a:solidFill>
              <a:schemeClr val="tx1"/>
            </a:solidFill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На федеральном уровне Правительством РФ утверждаются:</a:t>
            </a:r>
          </a:p>
          <a:p>
            <a:pPr>
              <a:lnSpc>
                <a:spcPct val="150000"/>
              </a:lnSpc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- требования к форме планов закупок, планов-графиков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закупок;</a:t>
            </a: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  <a:p>
            <a:pPr>
              <a:lnSpc>
                <a:spcPct val="150000"/>
              </a:lnSpc>
            </a:pP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- порядок размещения планов закупок, планов-графиков закупок в ЕИС;</a:t>
            </a:r>
          </a:p>
          <a:p>
            <a:pPr marL="85725" indent="-85725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общие </a:t>
            </a:r>
            <a:r>
              <a:rPr lang="ru-RU" sz="14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требования к порядку формирования, утверждения и ведения планов закупок, планов графиков закупок для обеспечения нужд субъекта РФ, муниципальных </a:t>
            </a:r>
            <a:r>
              <a:rPr lang="ru-RU" sz="1400" b="1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нужд</a:t>
            </a:r>
          </a:p>
          <a:p>
            <a:pPr>
              <a:lnSpc>
                <a:spcPct val="150000"/>
              </a:lnSpc>
            </a:pPr>
            <a:endParaRPr lang="ru-RU" sz="1400" b="1" dirty="0">
              <a:solidFill>
                <a:srgbClr val="00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6" name="Rectangle 3"/>
          <p:cNvSpPr txBox="1">
            <a:spLocks/>
          </p:cNvSpPr>
          <p:nvPr/>
        </p:nvSpPr>
        <p:spPr bwMode="black">
          <a:xfrm>
            <a:off x="539552" y="227832"/>
            <a:ext cx="7992888" cy="84013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Регулировани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е</a:t>
            </a:r>
            <a:r>
              <a:rPr lang="ru-RU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itchFamily="34" charset="-128"/>
                <a:cs typeface="ＭＳ Ｐゴシック" charset="-128"/>
              </a:rPr>
              <a:t>порядка планирования закупок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2428" y="3194470"/>
            <a:ext cx="8734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Постановление Правительства РФ от 21.11.2013 № 1043 «О требованиях к формированию, утверждению и ведению планов закупок товаров, работ, услуг для обеспечения нужд субъекта РФ и муниципальных нужд, а также требованиях к форме планов закупок товаров, работ, услуг»</a:t>
            </a:r>
          </a:p>
        </p:txBody>
      </p:sp>
    </p:spTree>
    <p:extLst>
      <p:ext uri="{BB962C8B-B14F-4D97-AF65-F5344CB8AC3E}">
        <p14:creationId xmlns:p14="http://schemas.microsoft.com/office/powerpoint/2010/main" val="15312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971600" y="476672"/>
            <a:ext cx="7162800" cy="57606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Содержание плана закупок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8669" y="1286790"/>
            <a:ext cx="8348662" cy="406265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1) </a:t>
            </a:r>
            <a:r>
              <a:rPr lang="ru-RU" sz="1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идентификационный код закупки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2) </a:t>
            </a:r>
            <a:r>
              <a:rPr lang="ru-RU" sz="1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цель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осуществления закупки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3) </a:t>
            </a:r>
            <a:r>
              <a:rPr lang="ru-RU" sz="16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наименование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объекта и (или) наименования объектов закупки и </a:t>
            </a:r>
            <a:r>
              <a:rPr lang="ru-RU" sz="16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описание таких объекта и (или) объектов закупки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а также </a:t>
            </a:r>
            <a:r>
              <a:rPr lang="ru-RU" sz="1600" u="sng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объем 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закупаемых товара, работы или услуги;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4) объем финансового обеспечения для осуществления закупки;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5) сроки (периодичность) осуществления планируемых закупок;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6) </a:t>
            </a:r>
            <a:r>
              <a:rPr lang="ru-RU" sz="1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обоснование закупки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7) информация о закупках товаров, работ, услуг, которые по причине их технической и (или) технологической сложности, инновационного, высокотехнологичного или специализированного характера способны поставить, выполнить, оказать только поставщики (подрядчики, исполнители), имеющие необходимый уровень квалификации, а также предназначены для проведения научных исследований, экспериментов, изысканий, проектных работ (в том числе архитектурно-строительного проектирования);</a:t>
            </a:r>
          </a:p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8) </a:t>
            </a:r>
            <a:r>
              <a:rPr lang="ru-RU" sz="1600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информация об обязательном общественном обсуждении закупки товара, работы или услуги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defRPr/>
            </a:pPr>
            <a:r>
              <a:rPr lang="ru-RU" sz="16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9)  Дополнительные сведения**.</a:t>
            </a:r>
          </a:p>
        </p:txBody>
      </p:sp>
    </p:spTree>
    <p:extLst>
      <p:ext uri="{BB962C8B-B14F-4D97-AF65-F5344CB8AC3E}">
        <p14:creationId xmlns:p14="http://schemas.microsoft.com/office/powerpoint/2010/main" val="64320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black">
          <a:xfrm>
            <a:off x="467544" y="332656"/>
            <a:ext cx="8136904" cy="94480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A50021"/>
                </a:solidFill>
                <a:latin typeface="Century Gothic" pitchFamily="34" charset="0"/>
              </a:defRPr>
            </a:lvl9pPr>
          </a:lstStyle>
          <a:p>
            <a: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Основания внесения изменений </a:t>
            </a:r>
            <a:b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r>
              <a:rPr lang="ru-RU" sz="2400" kern="0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в план закупок</a:t>
            </a:r>
            <a: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/>
            </a:r>
            <a:br>
              <a:rPr lang="ru-RU" sz="2400" kern="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</a:br>
            <a:endParaRPr lang="ru-RU" sz="2400" kern="0" dirty="0" smtClean="0">
              <a:solidFill>
                <a:srgbClr val="FF0000"/>
              </a:solidFill>
              <a:latin typeface="Calibri" panose="020F0502020204030204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556792"/>
            <a:ext cx="8669337" cy="51398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1) приведения их в соответствие с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изменением целей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осуществления закупок;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2) приведения их в соответствие с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изменением правил нормирования закупок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3) приведения их в соответствие с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изменениями в законе (решении) о бюджете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 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4)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реализации федеральных законов, решений, поручений, указаний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Президента Российской Федерации, решений, поручений Правительства Российской Федерации, законов субъектов Российской Федерации, решений, поручений высших исполнительных органов государственной власти субъектов Российской Федерации, муниципальных правовых актов,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которые приняты (даны) после утверждения планов закупок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и не приводят к изменению объема бюджетных ассигнований, утвержденных законом или решением о бюджете;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5) реализации решения, принятого заказчиком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по итогам обязательного общественного обсуждения закупки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;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6)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использования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экономии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полученной при осуществлении закупки;</a:t>
            </a:r>
          </a:p>
          <a:p>
            <a:pPr>
              <a:spcAft>
                <a:spcPts val="800"/>
              </a:spcAft>
              <a:defRPr/>
            </a:pP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7)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в иных случаях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ＭＳ Ｐゴシック"/>
                <a:cs typeface="ＭＳ Ｐゴシック"/>
              </a:rPr>
              <a:t>, установленных порядком формирования, утверждения и ведения планов закупок (НПА Правительства РФ/ НПА высшего ИОГВ субъекта РФ/ НПА местной администрации).</a:t>
            </a:r>
          </a:p>
        </p:txBody>
      </p:sp>
    </p:spTree>
    <p:extLst>
      <p:ext uri="{BB962C8B-B14F-4D97-AF65-F5344CB8AC3E}">
        <p14:creationId xmlns:p14="http://schemas.microsoft.com/office/powerpoint/2010/main" val="370851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_Redman">
  <a:themeElements>
    <a:clrScheme name="Red m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d ma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 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КС мо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резентация КС мо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13994</TotalTime>
  <Words>1586</Words>
  <Application>Microsoft Office PowerPoint</Application>
  <PresentationFormat>Экран (4:3)</PresentationFormat>
  <Paragraphs>150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ＭＳ Ｐゴシック</vt:lpstr>
      <vt:lpstr>Arial</vt:lpstr>
      <vt:lpstr>Calibri</vt:lpstr>
      <vt:lpstr>Century Gothic</vt:lpstr>
      <vt:lpstr>Times New Roman</vt:lpstr>
      <vt:lpstr>30_Redman</vt:lpstr>
      <vt:lpstr>Презентация КС моя</vt:lpstr>
      <vt:lpstr>1_Презентация КС моя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Станислав О. Бартенев</dc:creator>
  <cp:lastModifiedBy>Ольга Ильинская</cp:lastModifiedBy>
  <cp:revision>780</cp:revision>
  <cp:lastPrinted>2012-07-05T04:33:08Z</cp:lastPrinted>
  <dcterms:created xsi:type="dcterms:W3CDTF">2012-03-20T08:43:45Z</dcterms:created>
  <dcterms:modified xsi:type="dcterms:W3CDTF">2014-11-26T04:35:49Z</dcterms:modified>
</cp:coreProperties>
</file>